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9" r:id="rId2"/>
    <p:sldId id="274" r:id="rId3"/>
    <p:sldId id="282" r:id="rId4"/>
    <p:sldId id="261" r:id="rId5"/>
    <p:sldId id="265" r:id="rId6"/>
    <p:sldId id="260" r:id="rId7"/>
    <p:sldId id="291" r:id="rId8"/>
    <p:sldId id="264" r:id="rId9"/>
    <p:sldId id="288" r:id="rId10"/>
    <p:sldId id="29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0" d="100"/>
          <a:sy n="90" d="100"/>
        </p:scale>
        <p:origin x="516" y="29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F889D-B33C-4222-A8DC-78E4032EB6F9}" type="datetimeFigureOut">
              <a:rPr lang="en-US" smtClean="0"/>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819DE-5490-4ADB-8905-2AB4DCCD153F}" type="slidenum">
              <a:rPr lang="en-US" smtClean="0"/>
              <a:t>‹#›</a:t>
            </a:fld>
            <a:endParaRPr lang="en-US"/>
          </a:p>
        </p:txBody>
      </p:sp>
    </p:spTree>
    <p:extLst>
      <p:ext uri="{BB962C8B-B14F-4D97-AF65-F5344CB8AC3E}">
        <p14:creationId xmlns:p14="http://schemas.microsoft.com/office/powerpoint/2010/main" val="217379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C819DE-5490-4ADB-8905-2AB4DCCD153F}" type="slidenum">
              <a:rPr lang="en-US" smtClean="0"/>
              <a:t>9</a:t>
            </a:fld>
            <a:endParaRPr lang="en-US"/>
          </a:p>
        </p:txBody>
      </p:sp>
    </p:spTree>
    <p:extLst>
      <p:ext uri="{BB962C8B-B14F-4D97-AF65-F5344CB8AC3E}">
        <p14:creationId xmlns:p14="http://schemas.microsoft.com/office/powerpoint/2010/main" val="394397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4C49F9-D5F2-4B4E-8605-4EA759AC2016}"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E952D-45B8-474F-B2E2-A2CE9320CA8D}" type="slidenum">
              <a:rPr lang="en-US" smtClean="0"/>
              <a:t>‹#›</a:t>
            </a:fld>
            <a:endParaRPr lang="en-US"/>
          </a:p>
        </p:txBody>
      </p:sp>
    </p:spTree>
    <p:extLst>
      <p:ext uri="{BB962C8B-B14F-4D97-AF65-F5344CB8AC3E}">
        <p14:creationId xmlns:p14="http://schemas.microsoft.com/office/powerpoint/2010/main" val="324009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C49F9-D5F2-4B4E-8605-4EA759AC2016}"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E952D-45B8-474F-B2E2-A2CE9320CA8D}" type="slidenum">
              <a:rPr lang="en-US" smtClean="0"/>
              <a:t>‹#›</a:t>
            </a:fld>
            <a:endParaRPr lang="en-US"/>
          </a:p>
        </p:txBody>
      </p:sp>
    </p:spTree>
    <p:extLst>
      <p:ext uri="{BB962C8B-B14F-4D97-AF65-F5344CB8AC3E}">
        <p14:creationId xmlns:p14="http://schemas.microsoft.com/office/powerpoint/2010/main" val="206822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C49F9-D5F2-4B4E-8605-4EA759AC2016}"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E952D-45B8-474F-B2E2-A2CE9320CA8D}" type="slidenum">
              <a:rPr lang="en-US" smtClean="0"/>
              <a:t>‹#›</a:t>
            </a:fld>
            <a:endParaRPr lang="en-US"/>
          </a:p>
        </p:txBody>
      </p:sp>
    </p:spTree>
    <p:extLst>
      <p:ext uri="{BB962C8B-B14F-4D97-AF65-F5344CB8AC3E}">
        <p14:creationId xmlns:p14="http://schemas.microsoft.com/office/powerpoint/2010/main" val="5797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C49F9-D5F2-4B4E-8605-4EA759AC2016}"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E952D-45B8-474F-B2E2-A2CE9320CA8D}" type="slidenum">
              <a:rPr lang="en-US" smtClean="0"/>
              <a:t>‹#›</a:t>
            </a:fld>
            <a:endParaRPr lang="en-US"/>
          </a:p>
        </p:txBody>
      </p:sp>
    </p:spTree>
    <p:extLst>
      <p:ext uri="{BB962C8B-B14F-4D97-AF65-F5344CB8AC3E}">
        <p14:creationId xmlns:p14="http://schemas.microsoft.com/office/powerpoint/2010/main" val="45525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4C49F9-D5F2-4B4E-8605-4EA759AC2016}"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E952D-45B8-474F-B2E2-A2CE9320CA8D}" type="slidenum">
              <a:rPr lang="en-US" smtClean="0"/>
              <a:t>‹#›</a:t>
            </a:fld>
            <a:endParaRPr lang="en-US"/>
          </a:p>
        </p:txBody>
      </p:sp>
    </p:spTree>
    <p:extLst>
      <p:ext uri="{BB962C8B-B14F-4D97-AF65-F5344CB8AC3E}">
        <p14:creationId xmlns:p14="http://schemas.microsoft.com/office/powerpoint/2010/main" val="292998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C49F9-D5F2-4B4E-8605-4EA759AC2016}"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E952D-45B8-474F-B2E2-A2CE9320CA8D}" type="slidenum">
              <a:rPr lang="en-US" smtClean="0"/>
              <a:t>‹#›</a:t>
            </a:fld>
            <a:endParaRPr lang="en-US"/>
          </a:p>
        </p:txBody>
      </p:sp>
    </p:spTree>
    <p:extLst>
      <p:ext uri="{BB962C8B-B14F-4D97-AF65-F5344CB8AC3E}">
        <p14:creationId xmlns:p14="http://schemas.microsoft.com/office/powerpoint/2010/main" val="370009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C49F9-D5F2-4B4E-8605-4EA759AC2016}" type="datetimeFigureOut">
              <a:rPr lang="en-US" smtClean="0"/>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E952D-45B8-474F-B2E2-A2CE9320CA8D}" type="slidenum">
              <a:rPr lang="en-US" smtClean="0"/>
              <a:t>‹#›</a:t>
            </a:fld>
            <a:endParaRPr lang="en-US"/>
          </a:p>
        </p:txBody>
      </p:sp>
    </p:spTree>
    <p:extLst>
      <p:ext uri="{BB962C8B-B14F-4D97-AF65-F5344CB8AC3E}">
        <p14:creationId xmlns:p14="http://schemas.microsoft.com/office/powerpoint/2010/main" val="185536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4C49F9-D5F2-4B4E-8605-4EA759AC2016}" type="datetimeFigureOut">
              <a:rPr lang="en-US" smtClean="0"/>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E952D-45B8-474F-B2E2-A2CE9320CA8D}" type="slidenum">
              <a:rPr lang="en-US" smtClean="0"/>
              <a:t>‹#›</a:t>
            </a:fld>
            <a:endParaRPr lang="en-US"/>
          </a:p>
        </p:txBody>
      </p:sp>
    </p:spTree>
    <p:extLst>
      <p:ext uri="{BB962C8B-B14F-4D97-AF65-F5344CB8AC3E}">
        <p14:creationId xmlns:p14="http://schemas.microsoft.com/office/powerpoint/2010/main" val="185454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C49F9-D5F2-4B4E-8605-4EA759AC2016}" type="datetimeFigureOut">
              <a:rPr lang="en-US" smtClean="0"/>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E952D-45B8-474F-B2E2-A2CE9320CA8D}" type="slidenum">
              <a:rPr lang="en-US" smtClean="0"/>
              <a:t>‹#›</a:t>
            </a:fld>
            <a:endParaRPr lang="en-US"/>
          </a:p>
        </p:txBody>
      </p:sp>
    </p:spTree>
    <p:extLst>
      <p:ext uri="{BB962C8B-B14F-4D97-AF65-F5344CB8AC3E}">
        <p14:creationId xmlns:p14="http://schemas.microsoft.com/office/powerpoint/2010/main" val="149355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C49F9-D5F2-4B4E-8605-4EA759AC2016}"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E952D-45B8-474F-B2E2-A2CE9320CA8D}" type="slidenum">
              <a:rPr lang="en-US" smtClean="0"/>
              <a:t>‹#›</a:t>
            </a:fld>
            <a:endParaRPr lang="en-US"/>
          </a:p>
        </p:txBody>
      </p:sp>
    </p:spTree>
    <p:extLst>
      <p:ext uri="{BB962C8B-B14F-4D97-AF65-F5344CB8AC3E}">
        <p14:creationId xmlns:p14="http://schemas.microsoft.com/office/powerpoint/2010/main" val="26506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C49F9-D5F2-4B4E-8605-4EA759AC2016}"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E952D-45B8-474F-B2E2-A2CE9320CA8D}" type="slidenum">
              <a:rPr lang="en-US" smtClean="0"/>
              <a:t>‹#›</a:t>
            </a:fld>
            <a:endParaRPr lang="en-US"/>
          </a:p>
        </p:txBody>
      </p:sp>
    </p:spTree>
    <p:extLst>
      <p:ext uri="{BB962C8B-B14F-4D97-AF65-F5344CB8AC3E}">
        <p14:creationId xmlns:p14="http://schemas.microsoft.com/office/powerpoint/2010/main" val="157560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C49F9-D5F2-4B4E-8605-4EA759AC2016}" type="datetimeFigureOut">
              <a:rPr lang="en-US" smtClean="0"/>
              <a:t>1/5/2015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E952D-45B8-474F-B2E2-A2CE9320CA8D}" type="slidenum">
              <a:rPr lang="en-US" smtClean="0"/>
              <a:t>‹#›</a:t>
            </a:fld>
            <a:endParaRPr lang="en-US"/>
          </a:p>
        </p:txBody>
      </p:sp>
    </p:spTree>
    <p:extLst>
      <p:ext uri="{BB962C8B-B14F-4D97-AF65-F5344CB8AC3E}">
        <p14:creationId xmlns:p14="http://schemas.microsoft.com/office/powerpoint/2010/main" val="293650975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4.jpg"/><Relationship Id="rId5" Type="http://schemas.microsoft.com/office/2007/relationships/hdphoto" Target="../media/hdphoto3.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09800"/>
            <a:ext cx="7772400" cy="1470025"/>
          </a:xfrm>
        </p:spPr>
        <p:txBody>
          <a:bodyPr anchor="b">
            <a:noAutofit/>
          </a:bodyPr>
          <a:lstStyle/>
          <a:p>
            <a:r>
              <a:rPr lang="en-US" sz="5400" b="1" dirty="0" smtClean="0"/>
              <a:t>Honors 101: </a:t>
            </a:r>
            <a:br>
              <a:rPr lang="en-US" sz="5400" b="1" dirty="0" smtClean="0"/>
            </a:br>
            <a:r>
              <a:rPr lang="en-US" sz="5400" b="1" dirty="0" smtClean="0"/>
              <a:t>Campus Trees Survey</a:t>
            </a:r>
            <a:endParaRPr lang="en-US" sz="5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574" y="6268428"/>
            <a:ext cx="162242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14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304800"/>
            <a:ext cx="8229600" cy="838200"/>
          </a:xfrm>
        </p:spPr>
        <p:txBody>
          <a:bodyPr>
            <a:normAutofit/>
          </a:bodyPr>
          <a:lstStyle/>
          <a:p>
            <a:pPr algn="just"/>
            <a:r>
              <a:rPr lang="en-US" sz="2000" b="1" dirty="0" smtClean="0">
                <a:latin typeface="Arial" pitchFamily="34" charset="0"/>
                <a:cs typeface="Arial" pitchFamily="34" charset="0"/>
              </a:rPr>
              <a:t>Samuel Clay Wallace				     Dr</a:t>
            </a:r>
            <a:r>
              <a:rPr lang="en-US" sz="2000" b="1" dirty="0">
                <a:latin typeface="Arial" pitchFamily="34" charset="0"/>
                <a:cs typeface="Arial" pitchFamily="34" charset="0"/>
              </a:rPr>
              <a:t>. Jerry Coleman</a:t>
            </a:r>
          </a:p>
          <a:p>
            <a:pPr algn="just"/>
            <a:r>
              <a:rPr lang="en-US" sz="2000" b="1" dirty="0">
                <a:latin typeface="Arial" pitchFamily="34" charset="0"/>
                <a:cs typeface="Arial" pitchFamily="34" charset="0"/>
              </a:rPr>
              <a:t>Assistant Geography Professor </a:t>
            </a:r>
            <a:r>
              <a:rPr lang="en-US" sz="2000" b="1" dirty="0" smtClean="0">
                <a:latin typeface="Arial" pitchFamily="34" charset="0"/>
                <a:cs typeface="Arial" pitchFamily="34" charset="0"/>
              </a:rPr>
              <a:t>           Assistant Biology Professor</a:t>
            </a:r>
          </a:p>
          <a:p>
            <a:endParaRPr lang="en-US" sz="2000" b="1" dirty="0" smtClean="0">
              <a:latin typeface="Arial" pitchFamily="34" charset="0"/>
              <a:cs typeface="Arial" pitchFamily="34" charset="0"/>
            </a:endParaRPr>
          </a:p>
        </p:txBody>
      </p:sp>
      <p:sp>
        <p:nvSpPr>
          <p:cNvPr id="2" name="Rectangle 1"/>
          <p:cNvSpPr/>
          <p:nvPr/>
        </p:nvSpPr>
        <p:spPr>
          <a:xfrm>
            <a:off x="2514600" y="2030343"/>
            <a:ext cx="4572000" cy="4093428"/>
          </a:xfrm>
          <a:prstGeom prst="rect">
            <a:avLst/>
          </a:prstGeom>
        </p:spPr>
        <p:txBody>
          <a:bodyPr>
            <a:spAutoFit/>
          </a:bodyPr>
          <a:lstStyle/>
          <a:p>
            <a:pPr algn="ctr"/>
            <a:r>
              <a:rPr lang="en-US" sz="2000" b="1" dirty="0" smtClean="0">
                <a:latin typeface="Arial" pitchFamily="34" charset="0"/>
                <a:cs typeface="Arial" pitchFamily="34" charset="0"/>
              </a:rPr>
              <a:t>William </a:t>
            </a:r>
            <a:r>
              <a:rPr lang="en-US" sz="2000" b="1" dirty="0" err="1" smtClean="0">
                <a:latin typeface="Arial" pitchFamily="34" charset="0"/>
                <a:cs typeface="Arial" pitchFamily="34" charset="0"/>
              </a:rPr>
              <a:t>Bianco</a:t>
            </a:r>
            <a:endParaRPr lang="en-US" sz="2000" b="1" dirty="0" smtClean="0">
              <a:latin typeface="Arial" pitchFamily="34" charset="0"/>
              <a:cs typeface="Arial" pitchFamily="34" charset="0"/>
            </a:endParaRPr>
          </a:p>
          <a:p>
            <a:pPr algn="ctr"/>
            <a:r>
              <a:rPr lang="en-US" sz="2000" b="1" dirty="0" smtClean="0">
                <a:latin typeface="Arial" pitchFamily="34" charset="0"/>
                <a:cs typeface="Arial" pitchFamily="34" charset="0"/>
              </a:rPr>
              <a:t>Sean Bradley</a:t>
            </a:r>
          </a:p>
          <a:p>
            <a:pPr algn="ctr"/>
            <a:r>
              <a:rPr lang="en-US" sz="2000" b="1" dirty="0" smtClean="0">
                <a:latin typeface="Arial" pitchFamily="34" charset="0"/>
                <a:cs typeface="Arial" pitchFamily="34" charset="0"/>
              </a:rPr>
              <a:t>Christie Christ</a:t>
            </a:r>
          </a:p>
          <a:p>
            <a:pPr algn="ctr"/>
            <a:r>
              <a:rPr lang="en-US" sz="2000" b="1" dirty="0" smtClean="0">
                <a:latin typeface="Arial" pitchFamily="34" charset="0"/>
                <a:cs typeface="Arial" pitchFamily="34" charset="0"/>
              </a:rPr>
              <a:t>Kevin Clark</a:t>
            </a:r>
          </a:p>
          <a:p>
            <a:pPr algn="ctr"/>
            <a:r>
              <a:rPr lang="en-US" sz="2000" b="1" dirty="0" smtClean="0">
                <a:latin typeface="Arial" pitchFamily="34" charset="0"/>
                <a:cs typeface="Arial" pitchFamily="34" charset="0"/>
              </a:rPr>
              <a:t>Maggie Crush</a:t>
            </a:r>
          </a:p>
          <a:p>
            <a:pPr algn="ctr"/>
            <a:r>
              <a:rPr lang="en-US" sz="2000" b="1" dirty="0" smtClean="0">
                <a:latin typeface="Arial" pitchFamily="34" charset="0"/>
                <a:cs typeface="Arial" pitchFamily="34" charset="0"/>
              </a:rPr>
              <a:t>Natalya Martin</a:t>
            </a:r>
          </a:p>
          <a:p>
            <a:pPr algn="ctr"/>
            <a:r>
              <a:rPr lang="en-US" sz="2000" b="1" dirty="0" smtClean="0">
                <a:latin typeface="Arial" pitchFamily="34" charset="0"/>
                <a:cs typeface="Arial" pitchFamily="34" charset="0"/>
              </a:rPr>
              <a:t>Mae Morelos</a:t>
            </a:r>
          </a:p>
          <a:p>
            <a:pPr algn="ctr"/>
            <a:r>
              <a:rPr lang="en-US" sz="2000" b="1" dirty="0" smtClean="0">
                <a:latin typeface="Arial" pitchFamily="34" charset="0"/>
                <a:cs typeface="Arial" pitchFamily="34" charset="0"/>
              </a:rPr>
              <a:t>Mari Morelos</a:t>
            </a:r>
          </a:p>
          <a:p>
            <a:pPr algn="ctr"/>
            <a:r>
              <a:rPr lang="en-US" sz="2000" b="1" dirty="0" err="1" smtClean="0">
                <a:latin typeface="Arial" pitchFamily="34" charset="0"/>
                <a:cs typeface="Arial" pitchFamily="34" charset="0"/>
              </a:rPr>
              <a:t>Hayme</a:t>
            </a:r>
            <a:r>
              <a:rPr lang="en-US" sz="2000" b="1" dirty="0" smtClean="0">
                <a:latin typeface="Arial" pitchFamily="34" charset="0"/>
                <a:cs typeface="Arial" pitchFamily="34" charset="0"/>
              </a:rPr>
              <a:t> Morelos</a:t>
            </a:r>
          </a:p>
          <a:p>
            <a:pPr algn="ctr"/>
            <a:r>
              <a:rPr lang="en-US" sz="2000" b="1" dirty="0" smtClean="0">
                <a:latin typeface="Arial" pitchFamily="34" charset="0"/>
                <a:cs typeface="Arial" pitchFamily="34" charset="0"/>
              </a:rPr>
              <a:t>Lindsey Norward</a:t>
            </a:r>
          </a:p>
          <a:p>
            <a:pPr algn="ctr"/>
            <a:r>
              <a:rPr lang="en-US" sz="2000" b="1" dirty="0" smtClean="0">
                <a:latin typeface="Arial" pitchFamily="34" charset="0"/>
                <a:cs typeface="Arial" pitchFamily="34" charset="0"/>
              </a:rPr>
              <a:t>Marina </a:t>
            </a:r>
            <a:r>
              <a:rPr lang="en-US" sz="2000" b="1" dirty="0" err="1" smtClean="0">
                <a:latin typeface="Arial" pitchFamily="34" charset="0"/>
                <a:cs typeface="Arial" pitchFamily="34" charset="0"/>
              </a:rPr>
              <a:t>Resendiz</a:t>
            </a:r>
            <a:endParaRPr lang="en-US" sz="2000" b="1" dirty="0" smtClean="0">
              <a:latin typeface="Arial" pitchFamily="34" charset="0"/>
              <a:cs typeface="Arial" pitchFamily="34" charset="0"/>
            </a:endParaRPr>
          </a:p>
          <a:p>
            <a:pPr algn="ctr"/>
            <a:r>
              <a:rPr lang="en-US" sz="2000" b="1" dirty="0" smtClean="0">
                <a:latin typeface="Arial" pitchFamily="34" charset="0"/>
                <a:cs typeface="Arial" pitchFamily="34" charset="0"/>
              </a:rPr>
              <a:t>Anthony </a:t>
            </a:r>
            <a:r>
              <a:rPr lang="en-US" sz="2000" b="1" dirty="0" err="1" smtClean="0">
                <a:latin typeface="Arial" pitchFamily="34" charset="0"/>
                <a:cs typeface="Arial" pitchFamily="34" charset="0"/>
              </a:rPr>
              <a:t>Tartaglia</a:t>
            </a:r>
            <a:endParaRPr lang="en-US" sz="2000" b="1" dirty="0" smtClean="0">
              <a:latin typeface="Arial" pitchFamily="34" charset="0"/>
              <a:cs typeface="Arial" pitchFamily="34" charset="0"/>
            </a:endParaRPr>
          </a:p>
          <a:p>
            <a:pPr algn="ctr"/>
            <a:r>
              <a:rPr lang="en-US" sz="2000" b="1" dirty="0" smtClean="0">
                <a:latin typeface="Arial" pitchFamily="34" charset="0"/>
                <a:cs typeface="Arial" pitchFamily="34" charset="0"/>
              </a:rPr>
              <a:t>Rachael </a:t>
            </a:r>
            <a:r>
              <a:rPr lang="en-US" sz="2000" b="1" dirty="0" err="1" smtClean="0">
                <a:latin typeface="Arial" pitchFamily="34" charset="0"/>
                <a:cs typeface="Arial" pitchFamily="34" charset="0"/>
              </a:rPr>
              <a:t>Tashjian</a:t>
            </a:r>
            <a:endParaRPr lang="en-US" sz="2000" b="1" dirty="0">
              <a:latin typeface="Arial" pitchFamily="34" charset="0"/>
              <a:cs typeface="Arial" pitchFamily="34" charset="0"/>
            </a:endParaRPr>
          </a:p>
        </p:txBody>
      </p:sp>
      <p:sp>
        <p:nvSpPr>
          <p:cNvPr id="4" name="Rectangle 3"/>
          <p:cNvSpPr/>
          <p:nvPr/>
        </p:nvSpPr>
        <p:spPr>
          <a:xfrm>
            <a:off x="457200" y="1676400"/>
            <a:ext cx="4572000" cy="707886"/>
          </a:xfrm>
          <a:prstGeom prst="rect">
            <a:avLst/>
          </a:prstGeom>
        </p:spPr>
        <p:txBody>
          <a:bodyPr>
            <a:spAutoFit/>
          </a:bodyPr>
          <a:lstStyle/>
          <a:p>
            <a:r>
              <a:rPr lang="en-US" sz="2000" b="1" dirty="0" smtClean="0">
                <a:latin typeface="Arial" pitchFamily="34" charset="0"/>
                <a:cs typeface="Arial" pitchFamily="34" charset="0"/>
              </a:rPr>
              <a:t>Honors </a:t>
            </a:r>
            <a:r>
              <a:rPr lang="en-US" sz="2000" b="1" dirty="0" smtClean="0">
                <a:latin typeface="Arial" pitchFamily="34" charset="0"/>
                <a:cs typeface="Arial" pitchFamily="34" charset="0"/>
              </a:rPr>
              <a:t>101 Colloquium: </a:t>
            </a:r>
          </a:p>
          <a:p>
            <a:r>
              <a:rPr lang="en-US" sz="2000" b="1" dirty="0" smtClean="0">
                <a:latin typeface="Arial" pitchFamily="34" charset="0"/>
                <a:cs typeface="Arial" pitchFamily="34" charset="0"/>
              </a:rPr>
              <a:t>“Campus </a:t>
            </a:r>
            <a:r>
              <a:rPr lang="en-US" sz="2000" b="1" dirty="0" smtClean="0">
                <a:latin typeface="Arial" pitchFamily="34" charset="0"/>
                <a:cs typeface="Arial" pitchFamily="34" charset="0"/>
              </a:rPr>
              <a:t>Trees Survey”</a:t>
            </a:r>
            <a:endParaRPr lang="en-US" sz="2000" b="1" dirty="0">
              <a:latin typeface="Arial" pitchFamily="34" charset="0"/>
              <a:cs typeface="Arial"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574" y="6268428"/>
            <a:ext cx="162242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192042"/>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574" y="6268428"/>
            <a:ext cx="162242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rvfile01\shared\Children's Center Project\Project Photos\11-13-09 Tree\100_075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555" t="1667" r="19813" b="9444"/>
          <a:stretch/>
        </p:blipFill>
        <p:spPr bwMode="auto">
          <a:xfrm>
            <a:off x="4724400" y="228600"/>
            <a:ext cx="409575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rvfile01\shared\West Campus Capital Projects\140 College Drive\140 Parking Lot\Job Pics\Finishing Stages\IMG_3279.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r="58598" b="6481"/>
          <a:stretch/>
        </p:blipFill>
        <p:spPr bwMode="auto">
          <a:xfrm>
            <a:off x="304800" y="228598"/>
            <a:ext cx="4048125" cy="609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78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chor="t">
            <a:normAutofit/>
          </a:bodyPr>
          <a:lstStyle/>
          <a:p>
            <a:r>
              <a:rPr lang="en-US" sz="4800" b="1" dirty="0" smtClean="0"/>
              <a:t>Sustainability Education</a:t>
            </a:r>
            <a:endParaRPr lang="en-US" sz="4800" b="1" dirty="0"/>
          </a:p>
        </p:txBody>
      </p:sp>
      <p:sp>
        <p:nvSpPr>
          <p:cNvPr id="3" name="Content Placeholder 2"/>
          <p:cNvSpPr>
            <a:spLocks noGrp="1"/>
          </p:cNvSpPr>
          <p:nvPr>
            <p:ph idx="1"/>
          </p:nvPr>
        </p:nvSpPr>
        <p:spPr>
          <a:xfrm>
            <a:off x="457200" y="990600"/>
            <a:ext cx="8229600" cy="5410200"/>
          </a:xfrm>
        </p:spPr>
        <p:txBody>
          <a:bodyPr anchor="ctr">
            <a:normAutofit/>
          </a:bodyPr>
          <a:lstStyle/>
          <a:p>
            <a:pPr marL="0" indent="0" algn="ctr">
              <a:lnSpc>
                <a:spcPct val="300000"/>
              </a:lnSpc>
              <a:buNone/>
            </a:pPr>
            <a:r>
              <a:rPr lang="en-US" sz="2000" b="1" dirty="0" smtClean="0">
                <a:latin typeface="Arial" pitchFamily="34" charset="0"/>
                <a:cs typeface="Arial" pitchFamily="34" charset="0"/>
              </a:rPr>
              <a:t>safe exposure to nature</a:t>
            </a:r>
            <a:endParaRPr lang="en-US" sz="2000" b="1" dirty="0">
              <a:latin typeface="Arial" pitchFamily="34" charset="0"/>
              <a:cs typeface="Arial" pitchFamily="34" charset="0"/>
            </a:endParaRPr>
          </a:p>
          <a:p>
            <a:pPr marL="0" indent="0" algn="ctr">
              <a:lnSpc>
                <a:spcPct val="300000"/>
              </a:lnSpc>
              <a:buNone/>
            </a:pPr>
            <a:r>
              <a:rPr lang="en-US" sz="2000" b="1" dirty="0" smtClean="0">
                <a:latin typeface="Arial" pitchFamily="34" charset="0"/>
                <a:cs typeface="Arial" pitchFamily="34" charset="0"/>
              </a:rPr>
              <a:t>select the right students, interests, &amp; abilities</a:t>
            </a:r>
            <a:endParaRPr lang="en-US" sz="2000" b="1" dirty="0">
              <a:latin typeface="Arial" pitchFamily="34" charset="0"/>
              <a:cs typeface="Arial" pitchFamily="34" charset="0"/>
            </a:endParaRPr>
          </a:p>
          <a:p>
            <a:pPr marL="0" indent="0" algn="ctr">
              <a:lnSpc>
                <a:spcPct val="300000"/>
              </a:lnSpc>
              <a:buNone/>
            </a:pPr>
            <a:r>
              <a:rPr lang="en-US" sz="2000" b="1" dirty="0" smtClean="0">
                <a:latin typeface="Arial" pitchFamily="34" charset="0"/>
                <a:cs typeface="Arial" pitchFamily="34" charset="0"/>
              </a:rPr>
              <a:t> value students with credits &amp; your time</a:t>
            </a:r>
          </a:p>
          <a:p>
            <a:pPr marL="0" indent="0" algn="ctr">
              <a:lnSpc>
                <a:spcPct val="300000"/>
              </a:lnSpc>
              <a:buNone/>
            </a:pPr>
            <a:r>
              <a:rPr lang="en-US" sz="2000" b="1" dirty="0" smtClean="0">
                <a:latin typeface="Arial" pitchFamily="34" charset="0"/>
                <a:cs typeface="Arial" pitchFamily="34" charset="0"/>
              </a:rPr>
              <a:t>be prepared &amp; be patient</a:t>
            </a:r>
          </a:p>
          <a:p>
            <a:pPr marL="0" indent="0" algn="ctr">
              <a:lnSpc>
                <a:spcPct val="300000"/>
              </a:lnSpc>
              <a:buNone/>
            </a:pPr>
            <a:r>
              <a:rPr lang="en-US" sz="2000" b="1" dirty="0" smtClean="0">
                <a:latin typeface="Arial" pitchFamily="34" charset="0"/>
                <a:cs typeface="Arial" pitchFamily="34" charset="0"/>
              </a:rPr>
              <a:t>explicit reflection on learning &amp; ethics</a:t>
            </a:r>
          </a:p>
        </p:txBody>
      </p:sp>
      <p:pic>
        <p:nvPicPr>
          <p:cNvPr id="4" name="Picture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7524750" y="6260621"/>
            <a:ext cx="1619250" cy="571104"/>
          </a:xfrm>
          <a:prstGeom prst="rect">
            <a:avLst/>
          </a:prstGeom>
        </p:spPr>
      </p:pic>
    </p:spTree>
    <p:extLst>
      <p:ext uri="{BB962C8B-B14F-4D97-AF65-F5344CB8AC3E}">
        <p14:creationId xmlns:p14="http://schemas.microsoft.com/office/powerpoint/2010/main" val="143353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81600" y="273050"/>
            <a:ext cx="3733800" cy="869950"/>
          </a:xfrm>
        </p:spPr>
        <p:txBody>
          <a:bodyPr>
            <a:noAutofit/>
          </a:bodyPr>
          <a:lstStyle/>
          <a:p>
            <a:r>
              <a:rPr lang="en-US" sz="4800" b="1" dirty="0" err="1" smtClean="0"/>
              <a:t>i</a:t>
            </a:r>
            <a:r>
              <a:rPr lang="en-US" sz="4800" b="1" dirty="0" smtClean="0"/>
              <a:t>-Tree:</a:t>
            </a:r>
            <a:endParaRPr lang="en-US" sz="4800" dirty="0"/>
          </a:p>
        </p:txBody>
      </p:sp>
      <p:sp>
        <p:nvSpPr>
          <p:cNvPr id="3073" name="Rectangle 1"/>
          <p:cNvSpPr>
            <a:spLocks noChangeArrowheads="1"/>
          </p:cNvSpPr>
          <p:nvPr/>
        </p:nvSpPr>
        <p:spPr bwMode="auto">
          <a:xfrm>
            <a:off x="5181600" y="1447800"/>
            <a:ext cx="3733800" cy="45550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kumimoji="0" lang="en-US" sz="2000" b="1" i="0" u="none" strike="noStrike" cap="none" normalizeH="0" baseline="0" dirty="0" smtClean="0">
                <a:ln>
                  <a:noFill/>
                </a:ln>
                <a:effectLst/>
                <a:latin typeface="Arial" pitchFamily="34" charset="0"/>
                <a:ea typeface="Calibri" pitchFamily="34" charset="0"/>
                <a:cs typeface="Arial" pitchFamily="34" charset="0"/>
              </a:rPr>
              <a:t>The Honors Colloquium</a:t>
            </a:r>
            <a:r>
              <a:rPr kumimoji="0" lang="en-US" sz="2000" b="1" i="0" u="none" strike="noStrike" cap="none" normalizeH="0" dirty="0" smtClean="0">
                <a:ln>
                  <a:noFill/>
                </a:ln>
                <a:effectLst/>
                <a:latin typeface="Arial" pitchFamily="34" charset="0"/>
                <a:ea typeface="Calibri" pitchFamily="34" charset="0"/>
                <a:cs typeface="Arial" pitchFamily="34" charset="0"/>
              </a:rPr>
              <a:t> sampled the campus trees using a National Forest Service database software package to estimate:</a:t>
            </a:r>
            <a:endParaRPr lang="en-US" sz="2000" b="1" dirty="0" smtClean="0">
              <a:latin typeface="Arial" pitchFamily="34" charset="0"/>
              <a:cs typeface="Arial" pitchFamily="34" charset="0"/>
            </a:endParaRPr>
          </a:p>
          <a:p>
            <a:pPr lvl="0" fontAlgn="base">
              <a:spcBef>
                <a:spcPct val="0"/>
              </a:spcBef>
              <a:spcAft>
                <a:spcPct val="0"/>
              </a:spcAft>
            </a:pPr>
            <a:endParaRPr kumimoji="0" lang="en-US" sz="2000" b="1" i="0" u="none" strike="noStrike" cap="none" normalizeH="0" dirty="0">
              <a:ln>
                <a:noFill/>
              </a:ln>
              <a:effectLst/>
              <a:latin typeface="Arial" pitchFamily="34" charset="0"/>
              <a:ea typeface="Calibri" pitchFamily="34" charset="0"/>
              <a:cs typeface="Arial" pitchFamily="34" charset="0"/>
            </a:endParaRPr>
          </a:p>
          <a:p>
            <a:pPr marL="342900" lvl="0" indent="-342900" fontAlgn="base">
              <a:lnSpc>
                <a:spcPct val="150000"/>
              </a:lnSpc>
              <a:spcBef>
                <a:spcPct val="0"/>
              </a:spcBef>
              <a:spcAft>
                <a:spcPct val="0"/>
              </a:spcAft>
              <a:buFont typeface="Wingdings" pitchFamily="2" charset="2"/>
              <a:buChar char="v"/>
            </a:pPr>
            <a:r>
              <a:rPr lang="en-US" sz="2000" b="1" dirty="0" smtClean="0">
                <a:latin typeface="Arial" pitchFamily="34" charset="0"/>
                <a:ea typeface="Calibri" pitchFamily="34" charset="0"/>
                <a:cs typeface="Arial" pitchFamily="34" charset="0"/>
              </a:rPr>
              <a:t>forest cover, </a:t>
            </a:r>
          </a:p>
          <a:p>
            <a:pPr marL="342900" indent="-342900" fontAlgn="base">
              <a:lnSpc>
                <a:spcPct val="150000"/>
              </a:lnSpc>
              <a:spcBef>
                <a:spcPct val="0"/>
              </a:spcBef>
              <a:spcAft>
                <a:spcPct val="0"/>
              </a:spcAft>
              <a:buFont typeface="Wingdings" pitchFamily="2" charset="2"/>
              <a:buChar char="v"/>
            </a:pPr>
            <a:r>
              <a:rPr lang="en-US" sz="2000" b="1" dirty="0">
                <a:latin typeface="Arial" pitchFamily="34" charset="0"/>
                <a:ea typeface="Calibri" pitchFamily="34" charset="0"/>
                <a:cs typeface="Arial" pitchFamily="34" charset="0"/>
              </a:rPr>
              <a:t>[allergen production],</a:t>
            </a:r>
          </a:p>
          <a:p>
            <a:pPr marL="342900" lvl="0" indent="-342900" fontAlgn="base">
              <a:lnSpc>
                <a:spcPct val="150000"/>
              </a:lnSpc>
              <a:spcBef>
                <a:spcPct val="0"/>
              </a:spcBef>
              <a:spcAft>
                <a:spcPct val="0"/>
              </a:spcAft>
              <a:buFont typeface="Wingdings" pitchFamily="2" charset="2"/>
              <a:buChar char="v"/>
            </a:pPr>
            <a:r>
              <a:rPr lang="en-US" sz="2000" b="1" dirty="0" smtClean="0">
                <a:latin typeface="Arial" pitchFamily="34" charset="0"/>
                <a:ea typeface="Calibri" pitchFamily="34" charset="0"/>
                <a:cs typeface="Arial" pitchFamily="34" charset="0"/>
              </a:rPr>
              <a:t>carbon storage,</a:t>
            </a:r>
          </a:p>
          <a:p>
            <a:pPr marL="342900" lvl="0" indent="-342900" fontAlgn="base">
              <a:lnSpc>
                <a:spcPct val="150000"/>
              </a:lnSpc>
              <a:spcBef>
                <a:spcPct val="0"/>
              </a:spcBef>
              <a:spcAft>
                <a:spcPct val="0"/>
              </a:spcAft>
              <a:buFont typeface="Wingdings" pitchFamily="2" charset="2"/>
              <a:buChar char="v"/>
            </a:pPr>
            <a:r>
              <a:rPr lang="en-US" sz="2000" b="1" dirty="0" smtClean="0">
                <a:latin typeface="Arial" pitchFamily="34" charset="0"/>
                <a:ea typeface="Calibri" pitchFamily="34" charset="0"/>
                <a:cs typeface="Arial" pitchFamily="34" charset="0"/>
              </a:rPr>
              <a:t>energy savings, &amp;</a:t>
            </a:r>
          </a:p>
          <a:p>
            <a:pPr marL="342900" lvl="0" indent="-342900" fontAlgn="base">
              <a:lnSpc>
                <a:spcPct val="150000"/>
              </a:lnSpc>
              <a:spcBef>
                <a:spcPct val="0"/>
              </a:spcBef>
              <a:spcAft>
                <a:spcPct val="0"/>
              </a:spcAft>
              <a:buFont typeface="Wingdings" pitchFamily="2" charset="2"/>
              <a:buChar char="v"/>
            </a:pPr>
            <a:r>
              <a:rPr kumimoji="0" lang="en-US" sz="2000" b="1" i="0" u="none" strike="noStrike" cap="none" normalizeH="0" dirty="0" smtClean="0">
                <a:ln>
                  <a:noFill/>
                </a:ln>
                <a:effectLst/>
                <a:latin typeface="Arial" pitchFamily="34" charset="0"/>
                <a:ea typeface="Calibri" pitchFamily="34" charset="0"/>
                <a:cs typeface="Arial" pitchFamily="34" charset="0"/>
              </a:rPr>
              <a:t>risk from major pests.</a:t>
            </a:r>
          </a:p>
          <a:p>
            <a:pPr lvl="0" fontAlgn="base">
              <a:spcBef>
                <a:spcPct val="0"/>
              </a:spcBef>
              <a:spcAft>
                <a:spcPct val="0"/>
              </a:spcAft>
            </a:pPr>
            <a:endParaRPr kumimoji="0" lang="en-US" sz="2000" b="1" i="0" u="none" strike="noStrike" cap="none" normalizeH="0" dirty="0" smtClean="0">
              <a:ln>
                <a:noFill/>
              </a:ln>
              <a:effectLst/>
              <a:latin typeface="Arial" pitchFamily="34" charset="0"/>
              <a:ea typeface="Calibri" pitchFamily="34" charset="0"/>
              <a:cs typeface="Arial" pitchFamily="34" charset="0"/>
            </a:endParaRPr>
          </a:p>
        </p:txBody>
      </p:sp>
      <p:pic>
        <p:nvPicPr>
          <p:cNvPr id="6" name="Picture 5"/>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7524750" y="6260621"/>
            <a:ext cx="1619250" cy="571104"/>
          </a:xfrm>
          <a:prstGeom prst="rect">
            <a:avLst/>
          </a:prstGeom>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353" t="19855" r="32823" b="20969"/>
          <a:stretch/>
        </p:blipFill>
        <p:spPr bwMode="auto">
          <a:xfrm>
            <a:off x="508591" y="338245"/>
            <a:ext cx="4055874" cy="5849862"/>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53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81600" y="273050"/>
            <a:ext cx="3733800" cy="869950"/>
          </a:xfrm>
        </p:spPr>
        <p:txBody>
          <a:bodyPr>
            <a:noAutofit/>
          </a:bodyPr>
          <a:lstStyle/>
          <a:p>
            <a:r>
              <a:rPr lang="en-US" sz="4800" b="1" dirty="0" smtClean="0"/>
              <a:t>UFORE:</a:t>
            </a:r>
            <a:endParaRPr lang="en-US" sz="4800" dirty="0"/>
          </a:p>
        </p:txBody>
      </p:sp>
      <p:sp>
        <p:nvSpPr>
          <p:cNvPr id="3073" name="Rectangle 1"/>
          <p:cNvSpPr>
            <a:spLocks noChangeArrowheads="1"/>
          </p:cNvSpPr>
          <p:nvPr/>
        </p:nvSpPr>
        <p:spPr bwMode="auto">
          <a:xfrm>
            <a:off x="5181600" y="1447800"/>
            <a:ext cx="3733800" cy="47089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kumimoji="0" lang="en-US" sz="2000" b="1" i="0" u="none" strike="noStrike" cap="none" normalizeH="0" baseline="0" dirty="0" smtClean="0">
                <a:ln>
                  <a:noFill/>
                </a:ln>
                <a:effectLst/>
                <a:latin typeface="Arial" pitchFamily="34" charset="0"/>
                <a:ea typeface="Calibri" pitchFamily="34" charset="0"/>
                <a:cs typeface="Arial" pitchFamily="34" charset="0"/>
              </a:rPr>
              <a:t>The results we</a:t>
            </a:r>
            <a:r>
              <a:rPr kumimoji="0" lang="en-US" sz="2000" b="1" i="0" u="none" strike="noStrike" cap="none" normalizeH="0" dirty="0" smtClean="0">
                <a:ln>
                  <a:noFill/>
                </a:ln>
                <a:effectLst/>
                <a:latin typeface="Arial" pitchFamily="34" charset="0"/>
                <a:ea typeface="Calibri" pitchFamily="34" charset="0"/>
                <a:cs typeface="Arial" pitchFamily="34" charset="0"/>
              </a:rPr>
              <a:t> hoped for were:</a:t>
            </a:r>
            <a:endParaRPr lang="en-US" sz="2000" b="1" dirty="0" smtClean="0">
              <a:latin typeface="Arial" pitchFamily="34" charset="0"/>
              <a:cs typeface="Arial" pitchFamily="34" charset="0"/>
            </a:endParaRPr>
          </a:p>
          <a:p>
            <a:pPr lvl="0" fontAlgn="base">
              <a:spcBef>
                <a:spcPct val="0"/>
              </a:spcBef>
              <a:spcAft>
                <a:spcPct val="0"/>
              </a:spcAft>
            </a:pPr>
            <a:endParaRPr kumimoji="0" lang="en-US" sz="2000" b="1" i="0" u="none" strike="noStrike" cap="none" normalizeH="0" dirty="0">
              <a:ln>
                <a:noFill/>
              </a:ln>
              <a:effectLst/>
              <a:latin typeface="Arial" pitchFamily="34" charset="0"/>
              <a:ea typeface="Calibri" pitchFamily="34" charset="0"/>
              <a:cs typeface="Arial" pitchFamily="34" charset="0"/>
            </a:endParaRPr>
          </a:p>
          <a:p>
            <a:pPr marL="342900" lvl="0" indent="-342900" fontAlgn="base">
              <a:lnSpc>
                <a:spcPct val="150000"/>
              </a:lnSpc>
              <a:spcBef>
                <a:spcPct val="0"/>
              </a:spcBef>
              <a:spcAft>
                <a:spcPct val="0"/>
              </a:spcAft>
              <a:buFont typeface="Wingdings" pitchFamily="2" charset="2"/>
              <a:buChar char="v"/>
            </a:pPr>
            <a:r>
              <a:rPr lang="en-US" sz="2000" b="1" dirty="0" smtClean="0">
                <a:latin typeface="Arial" pitchFamily="34" charset="0"/>
                <a:ea typeface="Calibri" pitchFamily="34" charset="0"/>
                <a:cs typeface="Arial" pitchFamily="34" charset="0"/>
              </a:rPr>
              <a:t>age, health, &amp; diversity, </a:t>
            </a:r>
          </a:p>
          <a:p>
            <a:pPr marL="342900" lvl="0" indent="-342900" fontAlgn="base">
              <a:lnSpc>
                <a:spcPct val="150000"/>
              </a:lnSpc>
              <a:spcBef>
                <a:spcPct val="0"/>
              </a:spcBef>
              <a:spcAft>
                <a:spcPct val="0"/>
              </a:spcAft>
              <a:buFont typeface="Wingdings" pitchFamily="2" charset="2"/>
              <a:buChar char="v"/>
            </a:pPr>
            <a:r>
              <a:rPr lang="en-US" sz="2000" b="1" dirty="0" smtClean="0">
                <a:latin typeface="Arial" pitchFamily="34" charset="0"/>
                <a:ea typeface="Calibri" pitchFamily="34" charset="0"/>
                <a:cs typeface="Arial" pitchFamily="34" charset="0"/>
              </a:rPr>
              <a:t>allergen production,</a:t>
            </a:r>
          </a:p>
          <a:p>
            <a:pPr marL="342900" lvl="0" indent="-342900" fontAlgn="base">
              <a:lnSpc>
                <a:spcPct val="150000"/>
              </a:lnSpc>
              <a:spcBef>
                <a:spcPct val="0"/>
              </a:spcBef>
              <a:spcAft>
                <a:spcPct val="0"/>
              </a:spcAft>
              <a:buFont typeface="Wingdings" pitchFamily="2" charset="2"/>
              <a:buChar char="v"/>
            </a:pPr>
            <a:r>
              <a:rPr kumimoji="0" lang="en-US" sz="2000" b="1" i="0" u="none" strike="noStrike" cap="none" normalizeH="0" dirty="0" smtClean="0">
                <a:ln>
                  <a:noFill/>
                </a:ln>
                <a:effectLst/>
                <a:latin typeface="Arial" pitchFamily="34" charset="0"/>
                <a:ea typeface="Calibri" pitchFamily="34" charset="0"/>
                <a:cs typeface="Arial" pitchFamily="34" charset="0"/>
              </a:rPr>
              <a:t>carbon storage &amp; annual carbon sequestration,</a:t>
            </a:r>
          </a:p>
          <a:p>
            <a:pPr marL="342900" lvl="0" indent="-342900" fontAlgn="base">
              <a:lnSpc>
                <a:spcPct val="150000"/>
              </a:lnSpc>
              <a:spcBef>
                <a:spcPct val="0"/>
              </a:spcBef>
              <a:spcAft>
                <a:spcPct val="0"/>
              </a:spcAft>
              <a:buFont typeface="Wingdings" pitchFamily="2" charset="2"/>
              <a:buChar char="v"/>
            </a:pPr>
            <a:r>
              <a:rPr lang="en-US" sz="2000" b="1" dirty="0" smtClean="0">
                <a:latin typeface="Arial" pitchFamily="34" charset="0"/>
                <a:ea typeface="Calibri" pitchFamily="34" charset="0"/>
                <a:cs typeface="Arial" pitchFamily="34" charset="0"/>
              </a:rPr>
              <a:t>particulate matter removal rate, &amp;</a:t>
            </a:r>
          </a:p>
          <a:p>
            <a:pPr marL="342900" lvl="0" indent="-342900" fontAlgn="base">
              <a:lnSpc>
                <a:spcPct val="150000"/>
              </a:lnSpc>
              <a:spcBef>
                <a:spcPct val="0"/>
              </a:spcBef>
              <a:spcAft>
                <a:spcPct val="0"/>
              </a:spcAft>
              <a:buFont typeface="Wingdings" pitchFamily="2" charset="2"/>
              <a:buChar char="v"/>
            </a:pPr>
            <a:r>
              <a:rPr kumimoji="0" lang="en-US" sz="2000" b="1" i="0" u="none" strike="noStrike" cap="none" normalizeH="0" dirty="0" smtClean="0">
                <a:ln>
                  <a:noFill/>
                </a:ln>
                <a:effectLst/>
                <a:latin typeface="Arial" pitchFamily="34" charset="0"/>
                <a:ea typeface="Calibri" pitchFamily="34" charset="0"/>
                <a:cs typeface="Arial" pitchFamily="34" charset="0"/>
              </a:rPr>
              <a:t>building energy conservation amounts.</a:t>
            </a:r>
          </a:p>
        </p:txBody>
      </p:sp>
      <p:pic>
        <p:nvPicPr>
          <p:cNvPr id="6" name="Picture 5"/>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7524750" y="6260621"/>
            <a:ext cx="1619250" cy="57110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40" y="314703"/>
            <a:ext cx="1226288" cy="122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
          <p:cNvSpPr>
            <a:spLocks noChangeArrowheads="1"/>
          </p:cNvSpPr>
          <p:nvPr/>
        </p:nvSpPr>
        <p:spPr bwMode="auto">
          <a:xfrm>
            <a:off x="448339" y="2509629"/>
            <a:ext cx="4343399" cy="3647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kumimoji="0" lang="en-US" sz="2000" b="1" i="0" u="none" strike="noStrike" cap="none" normalizeH="0" baseline="0" dirty="0" err="1" smtClean="0">
                <a:ln>
                  <a:noFill/>
                </a:ln>
                <a:effectLst/>
                <a:latin typeface="Arial" pitchFamily="34" charset="0"/>
                <a:ea typeface="Calibri" pitchFamily="34" charset="0"/>
                <a:cs typeface="Arial" pitchFamily="34" charset="0"/>
              </a:rPr>
              <a:t>i</a:t>
            </a:r>
            <a:r>
              <a:rPr kumimoji="0" lang="en-US" sz="2000" b="1" i="0" u="none" strike="noStrike" cap="none" normalizeH="0" baseline="0" dirty="0" smtClean="0">
                <a:ln>
                  <a:noFill/>
                </a:ln>
                <a:effectLst/>
                <a:latin typeface="Arial" pitchFamily="34" charset="0"/>
                <a:ea typeface="Calibri" pitchFamily="34" charset="0"/>
                <a:cs typeface="Arial" pitchFamily="34" charset="0"/>
              </a:rPr>
              <a:t>-Tree’s </a:t>
            </a:r>
            <a:r>
              <a:rPr kumimoji="0" lang="en-US" sz="2000" b="1" i="0" u="sng" strike="noStrike" cap="none" normalizeH="0" baseline="0" dirty="0" smtClean="0">
                <a:ln>
                  <a:noFill/>
                </a:ln>
                <a:effectLst/>
                <a:latin typeface="Arial" pitchFamily="34" charset="0"/>
                <a:ea typeface="Calibri" pitchFamily="34" charset="0"/>
                <a:cs typeface="Arial" pitchFamily="34" charset="0"/>
              </a:rPr>
              <a:t>U</a:t>
            </a:r>
            <a:r>
              <a:rPr kumimoji="0" lang="en-US" sz="2000" b="1" i="0" u="none" strike="noStrike" cap="none" normalizeH="0" baseline="0" dirty="0" smtClean="0">
                <a:ln>
                  <a:noFill/>
                </a:ln>
                <a:effectLst/>
                <a:latin typeface="Arial" pitchFamily="34" charset="0"/>
                <a:ea typeface="Calibri" pitchFamily="34" charset="0"/>
                <a:cs typeface="Arial" pitchFamily="34" charset="0"/>
              </a:rPr>
              <a:t>rban </a:t>
            </a:r>
            <a:r>
              <a:rPr kumimoji="0" lang="en-US" sz="2000" b="1" i="0" u="sng" strike="noStrike" cap="none" normalizeH="0" baseline="0" dirty="0" err="1" smtClean="0">
                <a:ln>
                  <a:noFill/>
                </a:ln>
                <a:effectLst/>
                <a:latin typeface="Arial" pitchFamily="34" charset="0"/>
                <a:ea typeface="Calibri" pitchFamily="34" charset="0"/>
                <a:cs typeface="Arial" pitchFamily="34" charset="0"/>
              </a:rPr>
              <a:t>FOR</a:t>
            </a:r>
            <a:r>
              <a:rPr kumimoji="0" lang="en-US" sz="2000" b="1" i="0" u="none" strike="noStrike" cap="none" normalizeH="0" baseline="0" dirty="0" err="1" smtClean="0">
                <a:ln>
                  <a:noFill/>
                </a:ln>
                <a:effectLst/>
                <a:latin typeface="Arial" pitchFamily="34" charset="0"/>
                <a:ea typeface="Calibri" pitchFamily="34" charset="0"/>
                <a:cs typeface="Arial" pitchFamily="34" charset="0"/>
              </a:rPr>
              <a:t>est</a:t>
            </a:r>
            <a:r>
              <a:rPr kumimoji="0" lang="en-US" sz="2000" b="1" i="0" u="none" strike="noStrike" cap="none" normalizeH="0" dirty="0" smtClean="0">
                <a:ln>
                  <a:noFill/>
                </a:ln>
                <a:effectLst/>
                <a:latin typeface="Arial" pitchFamily="34" charset="0"/>
                <a:ea typeface="Calibri" pitchFamily="34" charset="0"/>
                <a:cs typeface="Arial" pitchFamily="34" charset="0"/>
              </a:rPr>
              <a:t> </a:t>
            </a:r>
            <a:r>
              <a:rPr kumimoji="0" lang="en-US" sz="2000" b="1" i="0" u="sng" strike="noStrike" cap="none" normalizeH="0" dirty="0" smtClean="0">
                <a:ln>
                  <a:noFill/>
                </a:ln>
                <a:effectLst/>
                <a:latin typeface="Arial" pitchFamily="34" charset="0"/>
                <a:ea typeface="Calibri" pitchFamily="34" charset="0"/>
                <a:cs typeface="Arial" pitchFamily="34" charset="0"/>
              </a:rPr>
              <a:t>E</a:t>
            </a:r>
            <a:r>
              <a:rPr kumimoji="0" lang="en-US" sz="2000" b="1" i="0" u="none" strike="noStrike" cap="none" normalizeH="0" dirty="0" smtClean="0">
                <a:ln>
                  <a:noFill/>
                </a:ln>
                <a:effectLst/>
                <a:latin typeface="Arial" pitchFamily="34" charset="0"/>
                <a:ea typeface="Calibri" pitchFamily="34" charset="0"/>
                <a:cs typeface="Arial" pitchFamily="34" charset="0"/>
              </a:rPr>
              <a:t>ffects model has five components:</a:t>
            </a:r>
            <a:endParaRPr lang="en-US" sz="2000" b="1" dirty="0" smtClean="0">
              <a:latin typeface="Arial" pitchFamily="34" charset="0"/>
              <a:cs typeface="Arial" pitchFamily="34" charset="0"/>
            </a:endParaRPr>
          </a:p>
          <a:p>
            <a:pPr lvl="0" fontAlgn="base">
              <a:spcBef>
                <a:spcPct val="0"/>
              </a:spcBef>
              <a:spcAft>
                <a:spcPct val="0"/>
              </a:spcAft>
            </a:pPr>
            <a:endParaRPr kumimoji="0" lang="en-US" sz="1100" b="1" i="0" u="none" strike="noStrike" cap="none" normalizeH="0" dirty="0">
              <a:ln>
                <a:noFill/>
              </a:ln>
              <a:effectLst/>
              <a:latin typeface="Arial" pitchFamily="34" charset="0"/>
              <a:ea typeface="Calibri" pitchFamily="34" charset="0"/>
              <a:cs typeface="Arial" pitchFamily="34" charset="0"/>
            </a:endParaRPr>
          </a:p>
          <a:p>
            <a:pPr marL="342900" lvl="0" indent="-342900" fontAlgn="base">
              <a:lnSpc>
                <a:spcPct val="150000"/>
              </a:lnSpc>
              <a:spcBef>
                <a:spcPct val="0"/>
              </a:spcBef>
              <a:spcAft>
                <a:spcPct val="0"/>
              </a:spcAft>
              <a:buFont typeface="Wingdings" pitchFamily="2" charset="2"/>
              <a:buChar char="v"/>
            </a:pPr>
            <a:r>
              <a:rPr lang="en-US" sz="2000" b="1" u="sng" dirty="0" smtClean="0">
                <a:latin typeface="Arial" pitchFamily="34" charset="0"/>
                <a:ea typeface="Calibri" pitchFamily="34" charset="0"/>
                <a:cs typeface="Arial" pitchFamily="34" charset="0"/>
              </a:rPr>
              <a:t>A</a:t>
            </a:r>
            <a:r>
              <a:rPr lang="en-US" sz="2000" b="1" dirty="0" smtClean="0">
                <a:latin typeface="Arial" pitchFamily="34" charset="0"/>
                <a:ea typeface="Calibri" pitchFamily="34" charset="0"/>
                <a:cs typeface="Arial" pitchFamily="34" charset="0"/>
              </a:rPr>
              <a:t>natomy / structure, </a:t>
            </a:r>
          </a:p>
          <a:p>
            <a:pPr marL="342900" lvl="0" indent="-342900" fontAlgn="base">
              <a:lnSpc>
                <a:spcPct val="150000"/>
              </a:lnSpc>
              <a:spcBef>
                <a:spcPct val="0"/>
              </a:spcBef>
              <a:spcAft>
                <a:spcPct val="0"/>
              </a:spcAft>
              <a:buFont typeface="Wingdings" pitchFamily="2" charset="2"/>
              <a:buChar char="v"/>
            </a:pPr>
            <a:r>
              <a:rPr lang="en-US" sz="2000" b="1" u="sng" dirty="0" smtClean="0">
                <a:latin typeface="Arial" pitchFamily="34" charset="0"/>
                <a:ea typeface="Calibri" pitchFamily="34" charset="0"/>
                <a:cs typeface="Arial" pitchFamily="34" charset="0"/>
              </a:rPr>
              <a:t>B</a:t>
            </a:r>
            <a:r>
              <a:rPr lang="en-US" sz="2000" b="1" dirty="0" smtClean="0">
                <a:latin typeface="Arial" pitchFamily="34" charset="0"/>
                <a:ea typeface="Calibri" pitchFamily="34" charset="0"/>
                <a:cs typeface="Arial" pitchFamily="34" charset="0"/>
              </a:rPr>
              <a:t>iogenic VOC emissions,</a:t>
            </a:r>
          </a:p>
          <a:p>
            <a:pPr marL="342900" lvl="0" indent="-342900" fontAlgn="base">
              <a:lnSpc>
                <a:spcPct val="150000"/>
              </a:lnSpc>
              <a:spcBef>
                <a:spcPct val="0"/>
              </a:spcBef>
              <a:spcAft>
                <a:spcPct val="0"/>
              </a:spcAft>
              <a:buFont typeface="Wingdings" pitchFamily="2" charset="2"/>
              <a:buChar char="v"/>
            </a:pPr>
            <a:r>
              <a:rPr kumimoji="0" lang="en-US" sz="2000" b="1" i="0" u="sng" strike="noStrike" cap="none" normalizeH="0" dirty="0" smtClean="0">
                <a:ln>
                  <a:noFill/>
                </a:ln>
                <a:effectLst/>
                <a:latin typeface="Arial" pitchFamily="34" charset="0"/>
                <a:ea typeface="Calibri" pitchFamily="34" charset="0"/>
                <a:cs typeface="Arial" pitchFamily="34" charset="0"/>
              </a:rPr>
              <a:t>C</a:t>
            </a:r>
            <a:r>
              <a:rPr kumimoji="0" lang="en-US" sz="2000" b="1" i="0" u="none" strike="noStrike" cap="none" normalizeH="0" dirty="0" smtClean="0">
                <a:ln>
                  <a:noFill/>
                </a:ln>
                <a:effectLst/>
                <a:latin typeface="Arial" pitchFamily="34" charset="0"/>
                <a:ea typeface="Calibri" pitchFamily="34" charset="0"/>
                <a:cs typeface="Arial" pitchFamily="34" charset="0"/>
              </a:rPr>
              <a:t>arbon storage &amp; sequestration,</a:t>
            </a:r>
          </a:p>
          <a:p>
            <a:pPr marL="342900" lvl="0" indent="-342900" fontAlgn="base">
              <a:lnSpc>
                <a:spcPct val="150000"/>
              </a:lnSpc>
              <a:spcBef>
                <a:spcPct val="0"/>
              </a:spcBef>
              <a:spcAft>
                <a:spcPct val="0"/>
              </a:spcAft>
              <a:buFont typeface="Wingdings" pitchFamily="2" charset="2"/>
              <a:buChar char="v"/>
            </a:pPr>
            <a:r>
              <a:rPr lang="en-US" sz="2000" b="1" u="sng" dirty="0" smtClean="0">
                <a:latin typeface="Arial" pitchFamily="34" charset="0"/>
                <a:ea typeface="Calibri" pitchFamily="34" charset="0"/>
                <a:cs typeface="Arial" pitchFamily="34" charset="0"/>
              </a:rPr>
              <a:t>D</a:t>
            </a:r>
            <a:r>
              <a:rPr lang="en-US" sz="2000" b="1" dirty="0" smtClean="0">
                <a:latin typeface="Arial" pitchFamily="34" charset="0"/>
                <a:ea typeface="Calibri" pitchFamily="34" charset="0"/>
                <a:cs typeface="Arial" pitchFamily="34" charset="0"/>
              </a:rPr>
              <a:t>ry pollution deposition, &amp;</a:t>
            </a:r>
          </a:p>
          <a:p>
            <a:pPr marL="342900" lvl="0" indent="-342900" fontAlgn="base">
              <a:lnSpc>
                <a:spcPct val="150000"/>
              </a:lnSpc>
              <a:spcBef>
                <a:spcPct val="0"/>
              </a:spcBef>
              <a:spcAft>
                <a:spcPct val="0"/>
              </a:spcAft>
              <a:buFont typeface="Wingdings" pitchFamily="2" charset="2"/>
              <a:buChar char="v"/>
            </a:pPr>
            <a:r>
              <a:rPr kumimoji="0" lang="en-US" sz="2000" b="1" i="0" u="sng" strike="noStrike" cap="none" normalizeH="0" dirty="0" smtClean="0">
                <a:ln>
                  <a:noFill/>
                </a:ln>
                <a:effectLst/>
                <a:latin typeface="Arial" pitchFamily="34" charset="0"/>
                <a:ea typeface="Calibri" pitchFamily="34" charset="0"/>
                <a:cs typeface="Arial" pitchFamily="34" charset="0"/>
              </a:rPr>
              <a:t>E</a:t>
            </a:r>
            <a:r>
              <a:rPr kumimoji="0" lang="en-US" sz="2000" b="1" i="0" u="none" strike="noStrike" cap="none" normalizeH="0" dirty="0" smtClean="0">
                <a:ln>
                  <a:noFill/>
                </a:ln>
                <a:effectLst/>
                <a:latin typeface="Arial" pitchFamily="34" charset="0"/>
                <a:ea typeface="Calibri" pitchFamily="34" charset="0"/>
                <a:cs typeface="Arial" pitchFamily="34" charset="0"/>
              </a:rPr>
              <a:t>nergy conservation.</a:t>
            </a:r>
          </a:p>
        </p:txBody>
      </p:sp>
      <p:sp>
        <p:nvSpPr>
          <p:cNvPr id="2" name="Rectangle 1"/>
          <p:cNvSpPr/>
          <p:nvPr/>
        </p:nvSpPr>
        <p:spPr>
          <a:xfrm>
            <a:off x="1788041" y="266128"/>
            <a:ext cx="3023191" cy="1323439"/>
          </a:xfrm>
          <a:prstGeom prst="rect">
            <a:avLst/>
          </a:prstGeom>
        </p:spPr>
        <p:txBody>
          <a:bodyPr wrap="square">
            <a:spAutoFit/>
          </a:bodyPr>
          <a:lstStyle/>
          <a:p>
            <a:pPr lvl="0">
              <a:spcBef>
                <a:spcPct val="20000"/>
              </a:spcBef>
            </a:pPr>
            <a:r>
              <a:rPr lang="en-US" sz="2000" b="1" dirty="0" smtClean="0">
                <a:solidFill>
                  <a:prstClr val="white"/>
                </a:solidFill>
                <a:latin typeface="Arial" pitchFamily="34" charset="0"/>
                <a:cs typeface="Arial" pitchFamily="34" charset="0"/>
              </a:rPr>
              <a:t>Nowak, David J., Crane, Daniel </a:t>
            </a:r>
            <a:r>
              <a:rPr lang="en-US" sz="2000" b="1" dirty="0">
                <a:solidFill>
                  <a:prstClr val="white"/>
                </a:solidFill>
                <a:latin typeface="Arial" pitchFamily="34" charset="0"/>
                <a:cs typeface="Arial" pitchFamily="34" charset="0"/>
              </a:rPr>
              <a:t>E. </a:t>
            </a:r>
            <a:r>
              <a:rPr lang="en-US" sz="2000" b="1" dirty="0" smtClean="0">
                <a:solidFill>
                  <a:prstClr val="white"/>
                </a:solidFill>
                <a:latin typeface="Arial" pitchFamily="34" charset="0"/>
                <a:cs typeface="Arial" pitchFamily="34" charset="0"/>
              </a:rPr>
              <a:t>(</a:t>
            </a:r>
            <a:r>
              <a:rPr lang="en-US" sz="2000" b="1" dirty="0">
                <a:solidFill>
                  <a:prstClr val="white"/>
                </a:solidFill>
                <a:latin typeface="Arial" pitchFamily="34" charset="0"/>
                <a:cs typeface="Arial" pitchFamily="34" charset="0"/>
              </a:rPr>
              <a:t>USFS, NRS) </a:t>
            </a:r>
            <a:r>
              <a:rPr lang="en-US" sz="2000" b="1" dirty="0" smtClean="0">
                <a:solidFill>
                  <a:prstClr val="white"/>
                </a:solidFill>
                <a:latin typeface="Arial" pitchFamily="34" charset="0"/>
                <a:cs typeface="Arial" pitchFamily="34" charset="0"/>
              </a:rPr>
              <a:t>&amp; McHale, Patrick (</a:t>
            </a:r>
            <a:r>
              <a:rPr lang="en-US" sz="2000" b="1" dirty="0">
                <a:solidFill>
                  <a:prstClr val="white"/>
                </a:solidFill>
                <a:latin typeface="Arial" pitchFamily="34" charset="0"/>
                <a:cs typeface="Arial" pitchFamily="34" charset="0"/>
              </a:rPr>
              <a:t>SUNY-ESF</a:t>
            </a:r>
            <a:r>
              <a:rPr lang="en-US" sz="2000" b="1" dirty="0" smtClean="0">
                <a:solidFill>
                  <a:prstClr val="white"/>
                </a:solidFill>
                <a:latin typeface="Arial" pitchFamily="34" charset="0"/>
                <a:cs typeface="Arial" pitchFamily="34" charset="0"/>
              </a:rPr>
              <a:t>).</a:t>
            </a:r>
            <a:endParaRPr lang="en-US" sz="20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0837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83" t="16488" r="5215" b="13362"/>
          <a:stretch/>
        </p:blipFill>
        <p:spPr bwMode="auto">
          <a:xfrm>
            <a:off x="268014" y="15766"/>
            <a:ext cx="8875986" cy="684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4737537"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172015"/>
            <a:ext cx="4325007" cy="2246769"/>
          </a:xfrm>
          <a:prstGeom prst="rect">
            <a:avLst/>
          </a:prstGeom>
          <a:noFill/>
        </p:spPr>
        <p:txBody>
          <a:bodyPr wrap="square" rtlCol="0">
            <a:spAutoFit/>
          </a:bodyPr>
          <a:lstStyle/>
          <a:p>
            <a:r>
              <a:rPr lang="en-US" sz="2000" b="1" dirty="0" err="1" smtClean="0">
                <a:latin typeface="Arial" pitchFamily="34" charset="0"/>
                <a:cs typeface="Arial" pitchFamily="34" charset="0"/>
              </a:rPr>
              <a:t>LandSat</a:t>
            </a:r>
            <a:r>
              <a:rPr lang="en-US" sz="2000" b="1" dirty="0" smtClean="0">
                <a:latin typeface="Arial" pitchFamily="34" charset="0"/>
                <a:cs typeface="Arial" pitchFamily="34" charset="0"/>
              </a:rPr>
              <a:t> analysis of ground cover was obtained so UFORE could apply the sampled trees and ground cover to the entire campus.  This became the basis for our structured random sampling, as well.</a:t>
            </a:r>
            <a:endParaRPr lang="en-US" sz="2000" b="1" dirty="0">
              <a:latin typeface="Arial" pitchFamily="34" charset="0"/>
              <a:cs typeface="Arial" pitchFamily="34" charset="0"/>
            </a:endParaRPr>
          </a:p>
        </p:txBody>
      </p:sp>
      <p:pic>
        <p:nvPicPr>
          <p:cNvPr id="4" name="Picture 3"/>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524750" y="6260621"/>
            <a:ext cx="1619250" cy="571104"/>
          </a:xfrm>
          <a:prstGeom prst="rect">
            <a:avLst/>
          </a:prstGeom>
        </p:spPr>
      </p:pic>
    </p:spTree>
    <p:extLst>
      <p:ext uri="{BB962C8B-B14F-4D97-AF65-F5344CB8AC3E}">
        <p14:creationId xmlns:p14="http://schemas.microsoft.com/office/powerpoint/2010/main" val="173521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919" t="2222" r="1919" b="2222"/>
          <a:stretch/>
        </p:blipFill>
        <p:spPr>
          <a:xfrm>
            <a:off x="457200" y="152400"/>
            <a:ext cx="8534400" cy="655320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574" y="6268428"/>
            <a:ext cx="162242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21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8" t="4326" r="2627" b="69227"/>
          <a:stretch/>
        </p:blipFill>
        <p:spPr bwMode="auto">
          <a:xfrm>
            <a:off x="407594" y="228600"/>
            <a:ext cx="8279206" cy="183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7593" y="2064488"/>
            <a:ext cx="4373513" cy="4641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93861" y="228600"/>
            <a:ext cx="4287246" cy="6404344"/>
            <a:chOff x="550568" y="232144"/>
            <a:chExt cx="4287246" cy="6404344"/>
          </a:xfrm>
        </p:grpSpPr>
        <p:pic>
          <p:nvPicPr>
            <p:cNvPr id="8195"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465" r="14523"/>
            <a:stretch/>
          </p:blipFill>
          <p:spPr bwMode="auto">
            <a:xfrm>
              <a:off x="550568" y="232144"/>
              <a:ext cx="4287246" cy="640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17702" t="17559" r="15322" b="30814"/>
            <a:stretch/>
          </p:blipFill>
          <p:spPr bwMode="auto">
            <a:xfrm rot="20648934">
              <a:off x="1978969" y="2770379"/>
              <a:ext cx="1559598" cy="175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73" name="Rectangle 1"/>
          <p:cNvSpPr>
            <a:spLocks noChangeArrowheads="1"/>
          </p:cNvSpPr>
          <p:nvPr/>
        </p:nvSpPr>
        <p:spPr bwMode="auto">
          <a:xfrm>
            <a:off x="4953000" y="2133600"/>
            <a:ext cx="3733800" cy="40934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kumimoji="0" lang="en-US" sz="2000" b="1" i="0" u="none" strike="noStrike" cap="none" normalizeH="0" baseline="0" dirty="0" smtClean="0">
                <a:ln>
                  <a:noFill/>
                </a:ln>
                <a:effectLst/>
                <a:latin typeface="Arial" pitchFamily="34" charset="0"/>
                <a:ea typeface="Calibri" pitchFamily="34" charset="0"/>
                <a:cs typeface="Arial" pitchFamily="34" charset="0"/>
              </a:rPr>
              <a:t>The participants used handheld field computers to record sample </a:t>
            </a:r>
            <a:r>
              <a:rPr lang="en-US" sz="2000" b="1" dirty="0" smtClean="0">
                <a:latin typeface="Arial" pitchFamily="34" charset="0"/>
                <a:ea typeface="Calibri" pitchFamily="34" charset="0"/>
                <a:cs typeface="Arial" pitchFamily="34" charset="0"/>
              </a:rPr>
              <a:t>data with the </a:t>
            </a:r>
            <a:r>
              <a:rPr lang="en-US" sz="2000" b="1" dirty="0" err="1" smtClean="0">
                <a:latin typeface="Arial" pitchFamily="34" charset="0"/>
                <a:ea typeface="Calibri" pitchFamily="34" charset="0"/>
                <a:cs typeface="Arial" pitchFamily="34" charset="0"/>
              </a:rPr>
              <a:t>i</a:t>
            </a:r>
            <a:r>
              <a:rPr lang="en-US" sz="2000" b="1" dirty="0" smtClean="0">
                <a:latin typeface="Arial" pitchFamily="34" charset="0"/>
                <a:ea typeface="Calibri" pitchFamily="34" charset="0"/>
                <a:cs typeface="Arial" pitchFamily="34" charset="0"/>
              </a:rPr>
              <a:t>-Tree software.  </a:t>
            </a:r>
            <a:endParaRPr lang="en-US" sz="2000" b="1" dirty="0">
              <a:latin typeface="Arial" pitchFamily="34" charset="0"/>
              <a:ea typeface="Calibri" pitchFamily="34" charset="0"/>
              <a:cs typeface="Arial" pitchFamily="34" charset="0"/>
            </a:endParaRPr>
          </a:p>
          <a:p>
            <a:pPr lvl="0" fontAlgn="base">
              <a:spcBef>
                <a:spcPct val="0"/>
              </a:spcBef>
              <a:spcAft>
                <a:spcPct val="0"/>
              </a:spcAft>
            </a:pPr>
            <a:endParaRPr lang="en-US" sz="2000" b="1" dirty="0" smtClean="0">
              <a:latin typeface="Arial" pitchFamily="34" charset="0"/>
              <a:cs typeface="Arial" pitchFamily="34" charset="0"/>
            </a:endParaRPr>
          </a:p>
          <a:p>
            <a:pPr lvl="0" fontAlgn="base">
              <a:spcBef>
                <a:spcPct val="0"/>
              </a:spcBef>
              <a:spcAft>
                <a:spcPct val="0"/>
              </a:spcAft>
            </a:pPr>
            <a:r>
              <a:rPr lang="en-US" sz="2000" b="1" dirty="0" smtClean="0">
                <a:latin typeface="Arial" pitchFamily="34" charset="0"/>
                <a:cs typeface="Arial" pitchFamily="34" charset="0"/>
              </a:rPr>
              <a:t>It was then uploaded to the National Forest Service UFORE database for analysis.</a:t>
            </a:r>
          </a:p>
          <a:p>
            <a:pPr lvl="0" fontAlgn="base">
              <a:spcBef>
                <a:spcPct val="0"/>
              </a:spcBef>
              <a:spcAft>
                <a:spcPct val="0"/>
              </a:spcAft>
            </a:pPr>
            <a:endParaRPr lang="en-US" sz="2000" b="1" dirty="0">
              <a:latin typeface="Arial" pitchFamily="34" charset="0"/>
              <a:cs typeface="Arial" pitchFamily="34" charset="0"/>
            </a:endParaRPr>
          </a:p>
          <a:p>
            <a:pPr lvl="0" fontAlgn="base">
              <a:spcBef>
                <a:spcPct val="0"/>
              </a:spcBef>
              <a:spcAft>
                <a:spcPct val="0"/>
              </a:spcAft>
            </a:pPr>
            <a:r>
              <a:rPr lang="en-US" sz="2000" b="1" dirty="0" smtClean="0">
                <a:latin typeface="Arial" pitchFamily="34" charset="0"/>
                <a:cs typeface="Arial" pitchFamily="34" charset="0"/>
              </a:rPr>
              <a:t>Results were returned in text and graphics.</a:t>
            </a:r>
          </a:p>
          <a:p>
            <a:pPr lvl="0" fontAlgn="base">
              <a:spcBef>
                <a:spcPct val="0"/>
              </a:spcBef>
              <a:spcAft>
                <a:spcPct val="0"/>
              </a:spcAft>
            </a:pPr>
            <a:endParaRPr lang="en-US" sz="2000" b="1" dirty="0">
              <a:latin typeface="Arial" pitchFamily="34" charset="0"/>
              <a:cs typeface="Arial" pitchFamily="34" charset="0"/>
            </a:endParaRPr>
          </a:p>
        </p:txBody>
      </p:sp>
      <p:pic>
        <p:nvPicPr>
          <p:cNvPr id="6" name="Picture 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524750" y="6260621"/>
            <a:ext cx="1619250" cy="571104"/>
          </a:xfrm>
          <a:prstGeom prst="rect">
            <a:avLst/>
          </a:prstGeom>
        </p:spPr>
      </p:pic>
    </p:spTree>
    <p:extLst>
      <p:ext uri="{BB962C8B-B14F-4D97-AF65-F5344CB8AC3E}">
        <p14:creationId xmlns:p14="http://schemas.microsoft.com/office/powerpoint/2010/main" val="61234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374" t="22656" r="10626" b="11719"/>
          <a:stretch/>
        </p:blipFill>
        <p:spPr>
          <a:xfrm>
            <a:off x="0" y="0"/>
            <a:ext cx="9144000" cy="6000750"/>
          </a:xfrm>
          <a:prstGeom prst="rect">
            <a:avLst/>
          </a:prstGeom>
        </p:spPr>
      </p:pic>
      <p:sp>
        <p:nvSpPr>
          <p:cNvPr id="5" name="TextBox 4"/>
          <p:cNvSpPr txBox="1"/>
          <p:nvPr/>
        </p:nvSpPr>
        <p:spPr>
          <a:xfrm>
            <a:off x="2019300" y="6248400"/>
            <a:ext cx="5105400" cy="369332"/>
          </a:xfrm>
          <a:prstGeom prst="rect">
            <a:avLst/>
          </a:prstGeom>
          <a:noFill/>
        </p:spPr>
        <p:txBody>
          <a:bodyPr wrap="square" rtlCol="0">
            <a:spAutoFit/>
          </a:bodyPr>
          <a:lstStyle/>
          <a:p>
            <a:pPr algn="ctr"/>
            <a:r>
              <a:rPr lang="en-US" dirty="0" smtClean="0"/>
              <a:t>Geoff Patton for </a:t>
            </a:r>
            <a:r>
              <a:rPr lang="en-US" i="1" dirty="0" smtClean="0"/>
              <a:t>The Reporter </a:t>
            </a:r>
            <a:r>
              <a:rPr lang="en-US" dirty="0" smtClean="0"/>
              <a:t>11/17/14</a:t>
            </a:r>
            <a:endParaRPr lang="en-US" dirty="0"/>
          </a:p>
        </p:txBody>
      </p:sp>
      <p:pic>
        <p:nvPicPr>
          <p:cNvPr id="2" name="Picture 1"/>
          <p:cNvPicPr>
            <a:picLocks noChangeAspect="1"/>
          </p:cNvPicPr>
          <p:nvPr/>
        </p:nvPicPr>
        <p:blipFill rotWithShape="1">
          <a:blip r:embed="rId4">
            <a:clrChange>
              <a:clrFrom>
                <a:srgbClr val="101010"/>
              </a:clrFrom>
              <a:clrTo>
                <a:srgbClr val="101010">
                  <a:alpha val="0"/>
                </a:srgbClr>
              </a:clrTo>
            </a:clrChange>
          </a:blip>
          <a:srcRect l="20625" t="11718" r="45000" b="81250"/>
          <a:stretch/>
        </p:blipFill>
        <p:spPr>
          <a:xfrm>
            <a:off x="7772400" y="6459498"/>
            <a:ext cx="1143000" cy="187037"/>
          </a:xfrm>
          <a:prstGeom prst="rect">
            <a:avLst/>
          </a:prstGeom>
        </p:spPr>
      </p:pic>
    </p:spTree>
    <p:extLst>
      <p:ext uri="{BB962C8B-B14F-4D97-AF65-F5344CB8AC3E}">
        <p14:creationId xmlns:p14="http://schemas.microsoft.com/office/powerpoint/2010/main" val="17065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282</Words>
  <Application>Microsoft Office PowerPoint</Application>
  <PresentationFormat>On-screen Show (4:3)</PresentationFormat>
  <Paragraphs>56</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Honors 101:  Campus Trees Survey</vt:lpstr>
      <vt:lpstr>PowerPoint Presentation</vt:lpstr>
      <vt:lpstr>Sustainability Education</vt:lpstr>
      <vt:lpstr>i-Tree:</vt:lpstr>
      <vt:lpstr>UFORE:</vt:lpstr>
      <vt:lpstr>PowerPoint Presentation</vt:lpstr>
      <vt:lpstr>PowerPoint Presentation</vt:lpstr>
      <vt:lpstr>PowerPoint Presentation</vt:lpstr>
      <vt:lpstr>PowerPoint Presentation</vt:lpstr>
      <vt:lpstr>PowerPoint Presentation</vt:lpstr>
    </vt:vector>
  </TitlesOfParts>
  <Company>Montgomery County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swallace</dc:creator>
  <cp:lastModifiedBy>Samuel Wallace</cp:lastModifiedBy>
  <cp:revision>83</cp:revision>
  <dcterms:created xsi:type="dcterms:W3CDTF">2012-11-13T18:11:24Z</dcterms:created>
  <dcterms:modified xsi:type="dcterms:W3CDTF">2015-01-06T00:52:48Z</dcterms:modified>
</cp:coreProperties>
</file>